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</p:sldMasterIdLst>
  <p:notesMasterIdLst>
    <p:notesMasterId r:id="rId19"/>
  </p:notesMasterIdLst>
  <p:sldIdLst>
    <p:sldId id="256" r:id="rId3"/>
    <p:sldId id="443" r:id="rId4"/>
    <p:sldId id="444" r:id="rId5"/>
    <p:sldId id="445" r:id="rId6"/>
    <p:sldId id="446" r:id="rId7"/>
    <p:sldId id="447" r:id="rId8"/>
    <p:sldId id="448" r:id="rId9"/>
    <p:sldId id="449" r:id="rId10"/>
    <p:sldId id="450" r:id="rId11"/>
    <p:sldId id="451" r:id="rId12"/>
    <p:sldId id="452" r:id="rId13"/>
    <p:sldId id="453" r:id="rId14"/>
    <p:sldId id="454" r:id="rId15"/>
    <p:sldId id="455" r:id="rId16"/>
    <p:sldId id="456" r:id="rId17"/>
    <p:sldId id="457" r:id="rId18"/>
  </p:sldIdLst>
  <p:sldSz cx="12192000" cy="6858000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69A8"/>
    <a:srgbClr val="407FCA"/>
    <a:srgbClr val="3468A6"/>
    <a:srgbClr val="C93F3C"/>
    <a:srgbClr val="0000CC"/>
    <a:srgbClr val="00009A"/>
    <a:srgbClr val="060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1" autoAdjust="0"/>
    <p:restoredTop sz="94964" autoAdjust="0"/>
  </p:normalViewPr>
  <p:slideViewPr>
    <p:cSldViewPr>
      <p:cViewPr varScale="1">
        <p:scale>
          <a:sx n="103" d="100"/>
          <a:sy n="103" d="100"/>
        </p:scale>
        <p:origin x="144" y="312"/>
      </p:cViewPr>
      <p:guideLst>
        <p:guide orient="horz" pos="2160"/>
        <p:guide pos="38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1666666666666685E-2"/>
                  <c:y val="-4.7619047619047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7777777777777776E-2"/>
                  <c:y val="-5.9523809523809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351851851851853E-2"/>
                  <c:y val="-3.96825396825397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0833333333333332E-2"/>
                  <c:y val="-5.9523809523809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1666666666666755E-2"/>
                  <c:y val="-5.9523809523809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9444444444444448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4.1666666666666838E-2"/>
                  <c:y val="-4.7619047619047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1.6203703703703703E-2"/>
                  <c:y val="-6.746031746031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2407407407407579E-2"/>
                  <c:y val="-4.7619047619047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1D7-462B-B3B1-1222194E0F5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288</c:v>
                </c:pt>
                <c:pt idx="1">
                  <c:v>911</c:v>
                </c:pt>
                <c:pt idx="2">
                  <c:v>965</c:v>
                </c:pt>
                <c:pt idx="3">
                  <c:v>349</c:v>
                </c:pt>
                <c:pt idx="4">
                  <c:v>405</c:v>
                </c:pt>
                <c:pt idx="5">
                  <c:v>1153</c:v>
                </c:pt>
                <c:pt idx="6">
                  <c:v>2610</c:v>
                </c:pt>
                <c:pt idx="7">
                  <c:v>955</c:v>
                </c:pt>
                <c:pt idx="8">
                  <c:v>1109</c:v>
                </c:pt>
                <c:pt idx="9">
                  <c:v>1118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1D7-462B-B3B1-1222194E0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0057688"/>
        <c:axId val="240056904"/>
      </c:lineChart>
      <c:catAx>
        <c:axId val="24005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0056904"/>
        <c:crosses val="autoZero"/>
        <c:auto val="1"/>
        <c:lblAlgn val="ctr"/>
        <c:lblOffset val="100"/>
        <c:noMultiLvlLbl val="0"/>
      </c:catAx>
      <c:valAx>
        <c:axId val="240056904"/>
        <c:scaling>
          <c:orientation val="minMax"/>
          <c:max val="2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0057688"/>
        <c:crosses val="autoZero"/>
        <c:crossBetween val="between"/>
        <c:majorUnit val="400"/>
        <c:minorUnit val="300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247" cy="496811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1"/>
            <a:ext cx="2946246" cy="496811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5AC005E-0144-4BD9-B479-9DBEC5A266C6}" type="datetimeFigureOut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9" y="4715707"/>
            <a:ext cx="5439101" cy="4468101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9817"/>
            <a:ext cx="2946247" cy="496810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29817"/>
            <a:ext cx="2946246" cy="496810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8AB93BD-0C86-486E-BEF5-195DA0449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565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AB93BD-0C86-486E-BEF5-195DA0449C91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65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F0D4D-6950-4FAD-ADB7-F7A198449804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12337-3B9C-4B76-BAF8-1E341FA0783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061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703F6-6C56-403D-9983-E86CF43BF1F5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56068-35DC-4F6E-84D7-F4221154EC2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33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ACE65-C1D8-4973-93FF-AE3C077C1BC6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4284A-FA49-4EBD-A8EE-140E9F14BD3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23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91BF4-74AA-4395-8173-A66AE50FD222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D61F3-C749-42A2-ADB2-1D1F2B15C65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7714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32EC1-DF73-41E6-842B-A71457AA8716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75173-00C7-4ACC-B401-9D4F9DC7E17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863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69025-C980-419F-B232-7B2F1674A897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0D6BD-42A6-44AC-82A2-DCBD7BCE322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46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F6B1F-02D1-4DF1-85AF-8342B41A4395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835F2-B7CF-4C51-B169-CC627ABB61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484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5B834-69E1-49D5-84BC-852AC2EFC0B2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983E7-2147-45A3-AE90-5A08DFB0ACD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3421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80F11-27E5-4E3C-89DF-F1E44BA8C0EB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9EF77-6F95-46FD-8AA0-7201C093878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97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D687E-FDD3-4455-8B63-5F5A12560E1F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CE9EA-E465-41A2-9316-747947597E5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99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320C5-78E0-4BA4-9E2C-4B14E7728445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7BA0E-AB77-434F-B1A6-763BEC78A31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151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02EC4-1A33-4878-9B0A-01F4C47D36EB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FF565-4902-4D57-B93D-622FED8674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016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F7571-62E7-45D2-84DC-19CACFA7080E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3A00F-87C0-4526-ABFF-3562B9ADE8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520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6D6ED-3773-4C40-AD75-7F24E7C41106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028C8-13D5-4A2D-A26D-00BED4BF1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43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29B52-8F4F-4F52-B1B6-F17CC9B38168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BDBA3-14F7-4B55-8EBF-876591DCFD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23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D3D04-E8F3-47B1-95DD-A054E3A1542E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12C37-2391-4C31-A3FB-457A06E19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129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3B561-FC60-42E1-8B3B-D9EB9DFC48B1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2A037-1B31-4FC8-A03A-4BA1D0FF75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751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0F5AB-AAFE-439A-BCB6-547C9A6AC31B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63968-7468-40B8-9630-E81C3BFCA0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8631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383DE-B358-445C-BDD2-C4B50B657AA4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56282-7352-476E-B8F6-9AEBEC8A4D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423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D3128-7CF8-4984-BFAC-F08FA4204BEA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6B8FB-0C7C-44CA-A4D6-E60778B52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730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1D309-E770-4571-81A4-1CC42E480A05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B835F-3616-47B0-942B-E0FA0B5FA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9705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A24B3-5B0F-4308-AF31-9FD7E5DDAE3D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F73A3-5C7F-48AC-8857-4670631ECD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6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A3E5CE-6E19-44F3-9CC2-023B061AE304}" type="datetime1">
              <a:rPr lang="ru-RU"/>
              <a:pPr>
                <a:defRPr/>
              </a:pPr>
              <a:t>12.04.2024</a:t>
            </a:fld>
            <a:endParaRPr lang="fr-FR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53D5F50-1F30-49B4-8377-E875293CEEF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1031" name="Рисунок 11" descr="245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0C3ACA-A37C-410E-9A8A-3CBD77390FC2}" type="datetime1">
              <a:rPr lang="ru-RU"/>
              <a:pPr>
                <a:defRPr/>
              </a:pPr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B8BC04-D663-4368-A1EB-1F67847F86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2055" name="Рисунок 11" descr="6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191344" y="1711250"/>
            <a:ext cx="11809312" cy="4526062"/>
          </a:xfrm>
        </p:spPr>
        <p:txBody>
          <a:bodyPr/>
          <a:lstStyle/>
          <a:p>
            <a:pPr marL="350520" marR="628650"/>
            <a:r>
              <a:rPr lang="ru-RU" altLang="ru-RU" sz="3200" b="1" dirty="0">
                <a:latin typeface="Verdana" panose="020B0604030504040204" pitchFamily="34" charset="0"/>
                <a:ea typeface="Verdana" panose="020B0604030504040204" pitchFamily="34" charset="0"/>
              </a:rPr>
              <a:t>ДОКЛАД </a:t>
            </a:r>
            <a:r>
              <a:rPr lang="ru-RU" sz="3200" b="1" dirty="0">
                <a:latin typeface="Verdana" panose="020B0604030504040204" pitchFamily="34" charset="0"/>
                <a:ea typeface="Verdana" panose="020B0604030504040204" pitchFamily="34" charset="0"/>
              </a:rPr>
              <a:t>УПОЛНОМОЧЕННОГО </a:t>
            </a:r>
            <a: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ПО </a:t>
            </a:r>
            <a:r>
              <a:rPr lang="ru-RU" sz="3200" b="1" dirty="0">
                <a:latin typeface="Verdana" panose="020B0604030504040204" pitchFamily="34" charset="0"/>
                <a:ea typeface="Verdana" panose="020B0604030504040204" pitchFamily="34" charset="0"/>
              </a:rPr>
              <a:t>ЗАЩИТЕ ПРАВ</a:t>
            </a:r>
            <a:r>
              <a:rPr lang="ru-RU" sz="3200" b="1" spc="-54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3200" b="1" dirty="0">
                <a:latin typeface="Verdana" panose="020B0604030504040204" pitchFamily="34" charset="0"/>
                <a:ea typeface="Verdana" panose="020B0604030504040204" pitchFamily="34" charset="0"/>
              </a:rPr>
              <a:t>ПРЕДПРИНИМАТЕЛЕЙ</a:t>
            </a:r>
            <a: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32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3200" b="1" dirty="0">
                <a:latin typeface="Verdana" panose="020B0604030504040204" pitchFamily="34" charset="0"/>
                <a:ea typeface="Verdana" panose="020B0604030504040204" pitchFamily="34" charset="0"/>
              </a:rPr>
              <a:t>ВО ВЛАДИМИРСКОЙ ОБЛАСТИ ЗА</a:t>
            </a:r>
            <a:r>
              <a:rPr lang="ru-RU" sz="3200" b="1" spc="-5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32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2023</a:t>
            </a:r>
            <a:r>
              <a:rPr lang="ru-RU" sz="3200" b="1" spc="5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3200" b="1" dirty="0">
                <a:latin typeface="Verdana" panose="020B0604030504040204" pitchFamily="34" charset="0"/>
                <a:ea typeface="Verdana" panose="020B0604030504040204" pitchFamily="34" charset="0"/>
              </a:rPr>
              <a:t>ГОД</a:t>
            </a: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на заседании </a:t>
            </a:r>
            <a:r>
              <a:rPr lang="ru-RU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Комитета </a:t>
            </a:r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по промышленной политике, инвестициям, инновациям, малому и среднему бизнесу, стратегическому планированию и собственности Законодательного Собрания Владимирской области</a:t>
            </a:r>
            <a:b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3200" dirty="0">
                <a:latin typeface="Verdana" panose="020B0604030504040204" pitchFamily="34" charset="0"/>
                <a:ea typeface="Verdana" panose="020B0604030504040204" pitchFamily="34" charset="0"/>
              </a:rPr>
              <a:t>16 </a:t>
            </a:r>
            <a:r>
              <a:rPr lang="ru-RU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апреля 2024 </a:t>
            </a:r>
            <a:r>
              <a:rPr lang="ru-RU" sz="3200" dirty="0">
                <a:latin typeface="Verdana" panose="020B0604030504040204" pitchFamily="34" charset="0"/>
                <a:ea typeface="Verdana" panose="020B0604030504040204" pitchFamily="34" charset="0"/>
              </a:rPr>
              <a:t>года</a:t>
            </a:r>
            <a:endParaRPr lang="ru-RU" altLang="ru-RU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362" name="Picture 2" descr="AVO.RU">
            <a:extLst>
              <a:ext uri="{FF2B5EF4-FFF2-40B4-BE49-F238E27FC236}">
                <a16:creationId xmlns:a16="http://schemas.microsoft.com/office/drawing/2014/main" xmlns="" id="{AA553611-F3AF-4F9D-B71D-D1AD9BEA2F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967"/>
          <a:stretch/>
        </p:blipFill>
        <p:spPr bwMode="auto">
          <a:xfrm>
            <a:off x="9120336" y="412750"/>
            <a:ext cx="1093394" cy="114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7334EBA-EC00-48EF-A615-CDDB2AE48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1196" y="412750"/>
            <a:ext cx="1298500" cy="1298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376" y="764705"/>
            <a:ext cx="10513168" cy="518457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287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2650306"/>
          </a:xfrm>
        </p:spPr>
        <p:txBody>
          <a:bodyPr/>
          <a:lstStyle/>
          <a:p>
            <a:r>
              <a:rPr lang="ru-RU" sz="3600" b="1" dirty="0"/>
              <a:t>Письменные жалобы, поступившие непосредственно на имя регионального Уполномоченного в 2023 году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194212"/>
              </p:ext>
            </p:extLst>
          </p:nvPr>
        </p:nvGraphicFramePr>
        <p:xfrm>
          <a:off x="911424" y="1700809"/>
          <a:ext cx="9865096" cy="3672407"/>
        </p:xfrm>
        <a:graphic>
          <a:graphicData uri="http://schemas.openxmlformats.org/drawingml/2006/table">
            <a:tbl>
              <a:tblPr firstRow="1" firstCol="1" bandRow="1"/>
              <a:tblGrid>
                <a:gridCol w="5475102"/>
                <a:gridCol w="4389994"/>
              </a:tblGrid>
              <a:tr h="11720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Уголовные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01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830</a:t>
                      </a:r>
                      <a:endParaRPr lang="ru-RU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018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867</a:t>
                      </a:r>
                      <a:endParaRPr lang="ru-RU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70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Письменные </a:t>
            </a:r>
            <a:r>
              <a:rPr lang="ru-RU" sz="3200" b="1" dirty="0"/>
              <a:t>жалобы, поступившие непосредственно на имя регионального Уполномоченного в 2023 году от:</a:t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19125"/>
              </p:ext>
            </p:extLst>
          </p:nvPr>
        </p:nvGraphicFramePr>
        <p:xfrm>
          <a:off x="911424" y="1772816"/>
          <a:ext cx="10009112" cy="4320480"/>
        </p:xfrm>
        <a:graphic>
          <a:graphicData uri="http://schemas.openxmlformats.org/drawingml/2006/table">
            <a:tbl>
              <a:tblPr firstRow="1" firstCol="1" bandRow="1"/>
              <a:tblGrid>
                <a:gridCol w="5578112"/>
                <a:gridCol w="4431000"/>
              </a:tblGrid>
              <a:tr h="1749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предприниматели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367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45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Юридические лица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438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63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Граждане/самозанятые</a:t>
                      </a:r>
                      <a:endParaRPr lang="ru-RU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187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altLang="ru-RU" sz="3200" b="1" dirty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Тематика обращений в адрес Уполномоченного в 2023 году распределялась следующим образом:</a:t>
            </a:r>
            <a:r>
              <a:rPr lang="ru-RU" altLang="ru-RU" sz="3200" dirty="0">
                <a:solidFill>
                  <a:prstClr val="black"/>
                </a:solidFill>
                <a:latin typeface="Calibri" pitchFamily="34" charset="0"/>
                <a:ea typeface="+mn-ea"/>
                <a:cs typeface="Arial" charset="0"/>
              </a:rPr>
              <a:t/>
            </a:r>
            <a:br>
              <a:rPr lang="ru-RU" altLang="ru-RU" sz="3200" dirty="0">
                <a:solidFill>
                  <a:prstClr val="black"/>
                </a:solidFill>
                <a:latin typeface="Calibri" pitchFamily="34" charset="0"/>
                <a:ea typeface="+mn-ea"/>
                <a:cs typeface="Arial" charset="0"/>
              </a:rPr>
            </a:b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6311973"/>
              </p:ext>
            </p:extLst>
          </p:nvPr>
        </p:nvGraphicFramePr>
        <p:xfrm>
          <a:off x="767408" y="1600200"/>
          <a:ext cx="10369152" cy="5190144"/>
        </p:xfrm>
        <a:graphic>
          <a:graphicData uri="http://schemas.openxmlformats.org/drawingml/2006/table">
            <a:tbl>
              <a:tblPr firstRow="1" firstCol="1" bandRow="1"/>
              <a:tblGrid>
                <a:gridCol w="1370348"/>
                <a:gridCol w="8998804"/>
              </a:tblGrid>
              <a:tr h="431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Земельные и имущественные, арендные правоотношения, НТО, оспаривание кадастровой стоимости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7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правоотношения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Федеральные и региональные меры поддержки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Проверочные мероприятия КНД, правоохранительных органов и органов власти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Сфера перевозок пассажиров автомобильным транспортом на территории области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контрактов и исполнения работ по контрактам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Уголовное</a:t>
                      </a:r>
                      <a:r>
                        <a:rPr lang="en-US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преследование</a:t>
                      </a:r>
                      <a:r>
                        <a:rPr lang="en-US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ОРМ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Проблемы взаимодействия бизнеса и </a:t>
                      </a:r>
                      <a:r>
                        <a:rPr lang="ru-RU" sz="1800" dirty="0" err="1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ресурсоснабжающих</a:t>
                      </a: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организаций Владимирской области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9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законодательного регулирования деятельности объектов придорожного сервиса во Владимирской области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9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Особенности разрешительного режима для размещения нестационарных торговых объектов в муниципальных районах Владимирской области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9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Проблемы частных охранных структур в обеспечении безопасности социальных объектов в муниципальных образованиях Владимирской области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888" marR="648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93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Динамика обращений 2014-2023 гг.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563887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3032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449263"/>
            <a:r>
              <a:rPr lang="ru-RU" alt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/>
            </a:r>
            <a:br>
              <a:rPr lang="ru-RU" alt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</a:br>
            <a:r>
              <a:rPr lang="ru-RU" alt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/>
            </a:r>
            <a:br>
              <a:rPr lang="ru-RU" altLang="ru-RU" sz="1400" dirty="0" smtClean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</a:br>
            <a:r>
              <a:rPr lang="ru-RU" alt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В </a:t>
            </a:r>
            <a: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ноябре 2023 года при содействии регионального уполномоченного Аппаратом федерального Уполномоченного проведен </a:t>
            </a:r>
            <a:r>
              <a:rPr lang="ru-RU" altLang="ru-RU" sz="1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«</a:t>
            </a:r>
            <a: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Мониторинг состояния бизнеса в России</a:t>
            </a:r>
            <a:r>
              <a:rPr lang="ru-RU" altLang="ru-RU" sz="1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»</a:t>
            </a:r>
            <a: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участие в котором приняли 5</a:t>
            </a:r>
            <a:r>
              <a:rPr lang="ru-RU" altLang="ru-RU" sz="18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 </a:t>
            </a:r>
            <a: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751 предпринимателей из 85 регионов страны. Владимирские предприниматели указывают, </a:t>
            </a:r>
            <a:r>
              <a:rPr lang="ru-RU" alt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что </a:t>
            </a:r>
            <a: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их бизнесу мешает развиваться </a:t>
            </a:r>
            <a:r>
              <a:rPr lang="ru-RU" altLang="ru-RU" sz="1800" b="1" dirty="0" smtClean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                    в </a:t>
            </a:r>
            <a:r>
              <a:rPr lang="ru-RU" altLang="ru-RU" sz="1800" b="1" dirty="0">
                <a:solidFill>
                  <a:prstClr val="black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среднесрочной перспективе:</a:t>
            </a:r>
            <a:r>
              <a:rPr lang="ru-RU" altLang="ru-RU" sz="900" b="1" dirty="0">
                <a:solidFill>
                  <a:prstClr val="black"/>
                </a:solidFill>
                <a:latin typeface="Calibri" pitchFamily="34" charset="0"/>
                <a:ea typeface="+mn-ea"/>
                <a:cs typeface="Arial" charset="0"/>
              </a:rPr>
              <a:t/>
            </a:r>
            <a:br>
              <a:rPr lang="ru-RU" altLang="ru-RU" sz="900" b="1" dirty="0">
                <a:solidFill>
                  <a:prstClr val="black"/>
                </a:solidFill>
                <a:latin typeface="Calibri" pitchFamily="34" charset="0"/>
                <a:ea typeface="+mn-ea"/>
                <a:cs typeface="Arial" charset="0"/>
              </a:rPr>
            </a:br>
            <a:endParaRPr lang="ru-RU" b="1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411963"/>
              </p:ext>
            </p:extLst>
          </p:nvPr>
        </p:nvGraphicFramePr>
        <p:xfrm>
          <a:off x="839416" y="1556791"/>
          <a:ext cx="10441161" cy="4901713"/>
        </p:xfrm>
        <a:graphic>
          <a:graphicData uri="http://schemas.openxmlformats.org/drawingml/2006/table">
            <a:tbl>
              <a:tblPr firstRow="1" firstCol="1" bandRow="1"/>
              <a:tblGrid>
                <a:gridCol w="5665894"/>
                <a:gridCol w="2238143"/>
                <a:gridCol w="2537124"/>
              </a:tblGrid>
              <a:tr h="686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Владимирская область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кадров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62,4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45,3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Дорогие заемные средства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34,1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Недостаточный внутренний спрос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Недостаточная квалификация имеющихся кадров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Высокие страховые взносы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Избыточные административные процедуры и давление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4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Незащищенность собственности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8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гарантий государства при запуске новых инвестиционных проектов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84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бесшовного перехода при превышении порога УСН в 251 млн. рублей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64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Факторы, негативно влияющие на деятельность малых и средних предприятий: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416" y="1628800"/>
            <a:ext cx="10585176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54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3512" y="275327"/>
            <a:ext cx="8784976" cy="630734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782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30026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692697"/>
            <a:ext cx="10972800" cy="5433468"/>
          </a:xfrm>
        </p:spPr>
        <p:txBody>
          <a:bodyPr/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23.10.2023 Уполномоченный выступила на парламентских слушаниях Комитета по малому и среднему предпринимательству Государственной Думы Федерального Собрания Российской Федерации на тему: «Развитие малого и среднего предпринимательства в Российской Федерации: задачи, перспективы, законодательное обеспечение» под председательством Председателя Государственной Думы Федерального Собрания Российской Федерации </a:t>
            </a:r>
            <a:r>
              <a:rPr lang="ru-RU" sz="2200" dirty="0" smtClean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В.В</a:t>
            </a:r>
            <a:r>
              <a:rPr lang="ru-RU" sz="22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Володина.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205" y="3095127"/>
            <a:ext cx="531939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03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8018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6543" y="665312"/>
            <a:ext cx="10887000" cy="619268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414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8018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274639"/>
            <a:ext cx="10972800" cy="5851526"/>
          </a:xfrm>
        </p:spPr>
        <p:txBody>
          <a:bodyPr/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4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2023 году Уполномоченным открыты следующие общественные приемные Уполномоченного во Владимирской </a:t>
            </a:r>
            <a:r>
              <a:rPr lang="ru-RU" sz="1400" dirty="0" smtClean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области: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400" dirty="0" smtClean="0">
                <a:latin typeface="Tahoma" panose="020B0604030504040204" pitchFamily="34" charset="0"/>
                <a:ea typeface="Times New Roman" panose="02020603050405020304" pitchFamily="18" charset="0"/>
              </a:rPr>
              <a:t>29.06.2023 </a:t>
            </a:r>
            <a:r>
              <a:rPr lang="ru-RU" sz="1400" dirty="0">
                <a:latin typeface="Tahoma" panose="020B0604030504040204" pitchFamily="34" charset="0"/>
                <a:ea typeface="Times New Roman" panose="02020603050405020304" pitchFamily="18" charset="0"/>
              </a:rPr>
              <a:t>в г. Гусь-Хрустальный по адресу: г. Гусь-Хрустальный, </a:t>
            </a:r>
            <a:endParaRPr lang="ru-RU" sz="1400" dirty="0" smtClean="0"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None/>
            </a:pPr>
            <a:r>
              <a:rPr lang="ru-RU" sz="1400" dirty="0" smtClean="0">
                <a:latin typeface="Tahoma" panose="020B0604030504040204" pitchFamily="34" charset="0"/>
                <a:ea typeface="Times New Roman" panose="02020603050405020304" pitchFamily="18" charset="0"/>
              </a:rPr>
              <a:t>ул</a:t>
            </a:r>
            <a:r>
              <a:rPr lang="ru-RU" sz="1400" dirty="0">
                <a:latin typeface="Tahoma" panose="020B0604030504040204" pitchFamily="34" charset="0"/>
                <a:ea typeface="Times New Roman" panose="02020603050405020304" pitchFamily="18" charset="0"/>
              </a:rPr>
              <a:t>. Осьмова, д. 2 (ТЦ ГУМ), секция 2.9, руководитель </a:t>
            </a:r>
            <a:r>
              <a:rPr lang="ru-RU" sz="1400" dirty="0" smtClean="0">
                <a:latin typeface="Tahoma" panose="020B0604030504040204" pitchFamily="34" charset="0"/>
                <a:ea typeface="Times New Roman" panose="02020603050405020304" pitchFamily="18" charset="0"/>
              </a:rPr>
              <a:t>Барихашвили </a:t>
            </a:r>
            <a:r>
              <a:rPr lang="ru-RU" sz="1400" dirty="0">
                <a:latin typeface="Tahoma" panose="020B0604030504040204" pitchFamily="34" charset="0"/>
                <a:ea typeface="Times New Roman" panose="02020603050405020304" pitchFamily="18" charset="0"/>
              </a:rPr>
              <a:t>Яна Гивиевна</a:t>
            </a:r>
            <a:r>
              <a:rPr lang="ru-RU" sz="1400" dirty="0" smtClean="0">
                <a:latin typeface="Tahoma" panose="020B0604030504040204" pitchFamily="34" charset="0"/>
                <a:ea typeface="Times New Roman" panose="02020603050405020304" pitchFamily="18" charset="0"/>
              </a:rPr>
              <a:t>;</a:t>
            </a:r>
          </a:p>
          <a:p>
            <a:pPr lvl="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91951"/>
            <a:ext cx="3672408" cy="2160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904" y="1583797"/>
            <a:ext cx="4752528" cy="843922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1"/>
          <a:stretch/>
        </p:blipFill>
        <p:spPr bwMode="auto">
          <a:xfrm>
            <a:off x="9712761" y="1486204"/>
            <a:ext cx="1848004" cy="2422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48814" y="3566675"/>
            <a:ext cx="8088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ahoma" panose="020B0604030504040204" pitchFamily="34" charset="0"/>
                <a:ea typeface="Calibri" panose="020F0502020204030204" pitchFamily="34" charset="0"/>
              </a:rPr>
              <a:t>18.10.2023 в г. Александрове по адресу: г. Александров, ул. Гагарина, д. 23 корп. 3 оф. 3, руководитель Шевченко Тарас Григорьевич; 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7" t="31018" r="10907"/>
          <a:stretch/>
        </p:blipFill>
        <p:spPr bwMode="auto">
          <a:xfrm>
            <a:off x="1049998" y="4111193"/>
            <a:ext cx="3061335" cy="2166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093094" y="3907610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Tahoma" panose="020B0604030504040204" pitchFamily="34" charset="0"/>
                <a:ea typeface="Calibri" panose="020F0502020204030204" pitchFamily="34" charset="0"/>
              </a:rPr>
              <a:t>24.10.2023 в г. Владимире по адресу: г. Владимир, ул. Студенческая, дом 8, корпус 11</a:t>
            </a:r>
            <a:r>
              <a:rPr lang="ru-RU" sz="1100" dirty="0">
                <a:latin typeface="Tahoma" panose="020B0604030504040204" pitchFamily="34" charset="0"/>
                <a:ea typeface="Calibri" panose="020F0502020204030204" pitchFamily="34" charset="0"/>
              </a:rPr>
              <a:t> </a:t>
            </a:r>
            <a:r>
              <a:rPr lang="ru-RU" sz="1400" dirty="0">
                <a:latin typeface="Tahoma" panose="020B0604030504040204" pitchFamily="34" charset="0"/>
                <a:ea typeface="Calibri" panose="020F0502020204030204" pitchFamily="34" charset="0"/>
              </a:rPr>
              <a:t>(Владимирский юридический институт), руководитель </a:t>
            </a:r>
            <a:r>
              <a:rPr lang="ru-RU" sz="1400" dirty="0" err="1">
                <a:latin typeface="Tahoma" panose="020B0604030504040204" pitchFamily="34" charset="0"/>
                <a:ea typeface="Calibri" panose="020F0502020204030204" pitchFamily="34" charset="0"/>
              </a:rPr>
              <a:t>Манохин</a:t>
            </a:r>
            <a:r>
              <a:rPr lang="ru-RU" sz="1400" dirty="0">
                <a:latin typeface="Tahoma" panose="020B0604030504040204" pitchFamily="34" charset="0"/>
                <a:ea typeface="Calibri" panose="020F0502020204030204" pitchFamily="34" charset="0"/>
              </a:rPr>
              <a:t> Виталий Сергеевич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54"/>
          <a:stretch/>
        </p:blipFill>
        <p:spPr bwMode="auto">
          <a:xfrm>
            <a:off x="7826054" y="4433791"/>
            <a:ext cx="3296907" cy="18300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6755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8018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400" y="404664"/>
            <a:ext cx="10801200" cy="576063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332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09600" y="228919"/>
            <a:ext cx="10972800" cy="45719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416" y="908720"/>
            <a:ext cx="10657184" cy="544763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689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400" y="260648"/>
            <a:ext cx="10369152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/>
              <a:t>Уполномоченный 17 раз осуществил выезды в муниципальные образования Владимирской области, в том числе совместно с медиаторами Центра примирительных процедур (медиации) при Уполномоченном, общественными помощниками Уполномоченного, а также с представителями Министерства предпринимательства и туризма Владимирской области, ГАУ Владимирской области «Бизнес-инкубатор», ПАО Сбербанк,  Отделения Владимир ГУ Банка России по ЦФО, ГКУ ВО «Центр занятости населения Владимирской области», где с участием представителей администраций муниципальных образований проходили встречи с предпринимателями: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2852936"/>
            <a:ext cx="907300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30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400" y="2132856"/>
            <a:ext cx="10972800" cy="2548879"/>
          </a:xfrm>
        </p:spPr>
        <p:txBody>
          <a:bodyPr/>
          <a:lstStyle/>
          <a:p>
            <a:pPr marL="0" indent="0" algn="ctr">
              <a:buNone/>
            </a:pPr>
            <a:r>
              <a:rPr lang="ru-RU" sz="6600" dirty="0" smtClean="0"/>
              <a:t>СПАСИБО ЗА ВНИМАНИЕ!</a:t>
            </a:r>
            <a:endParaRPr lang="ru-RU" sz="6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D3A00F-87C0-4526-ABFF-3562B9ADE8B6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820001"/>
      </p:ext>
    </p:extLst>
  </p:cSld>
  <p:clrMapOvr>
    <a:masterClrMapping/>
  </p:clrMapOvr>
</p:sld>
</file>

<file path=ppt/theme/theme1.xml><?xml version="1.0" encoding="utf-8"?>
<a:theme xmlns:a="http://schemas.openxmlformats.org/drawingml/2006/main" name="24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245</Template>
  <TotalTime>18283</TotalTime>
  <Words>468</Words>
  <Application>Microsoft Office PowerPoint</Application>
  <PresentationFormat>Широкоэкранный</PresentationFormat>
  <Paragraphs>112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Symbol</vt:lpstr>
      <vt:lpstr>Tahoma</vt:lpstr>
      <vt:lpstr>Times New Roman</vt:lpstr>
      <vt:lpstr>Verdana</vt:lpstr>
      <vt:lpstr>245</vt:lpstr>
      <vt:lpstr>Специальное оформление</vt:lpstr>
      <vt:lpstr>ДОКЛАД УПОЛНОМОЧЕННОГО  ПО ЗАЩИТЕ ПРАВ ПРЕДПРИНИМАТЕЛЕЙ ВО ВЛАДИМИРСКОЙ ОБЛАСТИ ЗА 2023 ГОД  на заседании Комитета по промышленной политике, инвестициям, инновациям, малому и среднему бизнесу, стратегическому планированию и собственности Законодательного Собрания Владимирской области  16 апреля 2024 года</vt:lpstr>
      <vt:lpstr> </vt:lpstr>
      <vt:lpstr>Письменные жалобы, поступившие непосредственно на имя регионального Уполномоченного в 2023 году  </vt:lpstr>
      <vt:lpstr> Письменные жалобы, поступившие непосредственно на имя регионального Уполномоченного в 2023 году от: </vt:lpstr>
      <vt:lpstr>Тематика обращений в адрес Уполномоченного в 2023 году распределялась следующим образом: </vt:lpstr>
      <vt:lpstr>Динамика обращений 2014-2023 гг.</vt:lpstr>
      <vt:lpstr>  В ноябре 2023 года при содействии регионального уполномоченного Аппаратом федерального Уполномоченного проведен «Мониторинг состояния бизнеса в России», участие в котором приняли 5 751 предпринимателей из 85 регионов страны. Владимирские предприниматели указывают, что их бизнесу мешает развиваться                      в среднесрочной перспективе: </vt:lpstr>
      <vt:lpstr>Факторы, негативно влияющие на деятельность малых и средних предприятий:</vt:lpstr>
      <vt:lpstr>Презентация PowerPoint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Уполномоченного по защите прав предпринимателей в Волгоградской области</dc:title>
  <dc:creator>1</dc:creator>
  <cp:lastModifiedBy>User</cp:lastModifiedBy>
  <cp:revision>631</cp:revision>
  <cp:lastPrinted>2024-04-12T06:48:45Z</cp:lastPrinted>
  <dcterms:created xsi:type="dcterms:W3CDTF">2016-06-21T17:27:28Z</dcterms:created>
  <dcterms:modified xsi:type="dcterms:W3CDTF">2024-04-12T06:50:00Z</dcterms:modified>
</cp:coreProperties>
</file>